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537" r:id="rId2"/>
    <p:sldId id="516" r:id="rId3"/>
    <p:sldId id="279" r:id="rId4"/>
    <p:sldId id="587" r:id="rId5"/>
    <p:sldId id="407" r:id="rId6"/>
    <p:sldId id="544" r:id="rId7"/>
    <p:sldId id="545" r:id="rId8"/>
    <p:sldId id="546" r:id="rId9"/>
    <p:sldId id="583" r:id="rId10"/>
    <p:sldId id="584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  <p:sldId id="562" r:id="rId21"/>
    <p:sldId id="563" r:id="rId22"/>
    <p:sldId id="564" r:id="rId23"/>
    <p:sldId id="558" r:id="rId24"/>
    <p:sldId id="576" r:id="rId25"/>
    <p:sldId id="533" r:id="rId26"/>
    <p:sldId id="535" r:id="rId27"/>
    <p:sldId id="534" r:id="rId28"/>
    <p:sldId id="538" r:id="rId29"/>
    <p:sldId id="539" r:id="rId30"/>
    <p:sldId id="540" r:id="rId31"/>
    <p:sldId id="54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64"/>
    <p:restoredTop sz="94672"/>
  </p:normalViewPr>
  <p:slideViewPr>
    <p:cSldViewPr snapToGrid="0" snapToObjects="1">
      <p:cViewPr varScale="1">
        <p:scale>
          <a:sx n="114" d="100"/>
          <a:sy n="114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01C14-5F1F-C546-9E46-5B7427D2AE22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3A2F6-A1EE-CF47-987A-7DD0E5623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4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2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boundaries. 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675784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</a:t>
            </a:r>
          </a:p>
          <a:p>
            <a:r>
              <a:rPr lang="en-US" sz="2000" dirty="0"/>
              <a:t>So, by changing grain size one changes barrier density, influencing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986516" cy="273726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sz="2000" dirty="0"/>
              <a:t>Due to grain boundary migration, the average grain size goes up with time during annealing/heat treating</a:t>
            </a:r>
          </a:p>
          <a:p>
            <a:r>
              <a:rPr lang="en-US" sz="2000" dirty="0"/>
              <a:t>As grain boundaries migrate, some grains grow and some shrink</a:t>
            </a:r>
          </a:p>
          <a:p>
            <a:r>
              <a:rPr lang="en-US" sz="2000" dirty="0"/>
              <a:t>Shrinking grains eventually disappear</a:t>
            </a:r>
          </a:p>
          <a:p>
            <a:r>
              <a:rPr lang="en-US" sz="2000" dirty="0"/>
              <a:t>The average grain volume</a:t>
            </a:r>
          </a:p>
          <a:p>
            <a:r>
              <a:rPr lang="en-US" sz="2000" dirty="0"/>
              <a:t>Therefore, as </a:t>
            </a:r>
            <a:r>
              <a:rPr lang="en-US" sz="2000" dirty="0" err="1"/>
              <a:t>N</a:t>
            </a:r>
            <a:r>
              <a:rPr lang="en-US" sz="2000" baseline="-25000" dirty="0" err="1"/>
              <a:t>grains</a:t>
            </a:r>
            <a:r>
              <a:rPr lang="en-US" sz="2000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42588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grain boundary mobility is a function of temperature and </a:t>
            </a:r>
            <a:r>
              <a:rPr lang="en-US" sz="2000" dirty="0" err="1"/>
              <a:t>GrB</a:t>
            </a:r>
            <a:r>
              <a:rPr lang="en-US" sz="2000" dirty="0"/>
              <a:t> type</a:t>
            </a:r>
          </a:p>
          <a:p>
            <a:r>
              <a:rPr lang="en-US" sz="2000" dirty="0"/>
              <a:t>The grain boundary mobility is determined according to</a:t>
            </a:r>
          </a:p>
          <a:p>
            <a:pPr lvl="1"/>
            <a:r>
              <a:rPr lang="en-US" sz="2000" dirty="0"/>
              <a:t>                         m</a:t>
            </a:r>
            <a:r>
              <a:rPr lang="en-US" sz="2000" baseline="30000" dirty="0"/>
              <a:t>4</a:t>
            </a:r>
            <a:r>
              <a:rPr lang="en-US" sz="2000" dirty="0"/>
              <a:t>/(J s)</a:t>
            </a:r>
          </a:p>
          <a:p>
            <a:pPr lvl="1"/>
            <a:r>
              <a:rPr lang="en-US" sz="2000" dirty="0"/>
              <a:t>k</a:t>
            </a:r>
            <a:r>
              <a:rPr lang="en-US" sz="2000" baseline="-25000" dirty="0"/>
              <a:t>b</a:t>
            </a:r>
            <a:r>
              <a:rPr lang="en-US" sz="2000" dirty="0"/>
              <a:t> = 8.6173e-5 eV/K is the Boltzmann constant</a:t>
            </a:r>
          </a:p>
          <a:p>
            <a:r>
              <a:rPr lang="en-US" sz="2000" dirty="0"/>
              <a:t>Both the pre-factor M</a:t>
            </a:r>
            <a:r>
              <a:rPr lang="en-US" sz="2000" baseline="-25000" dirty="0"/>
              <a:t>0</a:t>
            </a:r>
            <a:r>
              <a:rPr lang="en-US" sz="2000" dirty="0"/>
              <a:t> and the activation energy Q change as a function of the grain boundary misorientation</a:t>
            </a:r>
          </a:p>
          <a:p>
            <a:r>
              <a:rPr lang="en-US" sz="2000" dirty="0"/>
              <a:t>We often use an average grain boundary for a material, taken from polycrystal measurements-&gt; UO2: M</a:t>
            </a:r>
            <a:r>
              <a:rPr lang="en-US" sz="2000" baseline="-25000" dirty="0"/>
              <a:t>0</a:t>
            </a:r>
            <a:r>
              <a:rPr lang="en-US" sz="2000" dirty="0"/>
              <a:t> (m</a:t>
            </a:r>
            <a:r>
              <a:rPr lang="en-US" sz="2000" baseline="30000" dirty="0"/>
              <a:t>4</a:t>
            </a:r>
            <a:r>
              <a:rPr lang="en-US" sz="2000" dirty="0"/>
              <a:t> /J-s) = </a:t>
            </a:r>
            <a:r>
              <a:rPr lang="is-IS" sz="2000" dirty="0"/>
              <a:t>4.6</a:t>
            </a:r>
            <a:r>
              <a:rPr lang="tr-TR" sz="2000" dirty="0"/>
              <a:t>e-09, </a:t>
            </a:r>
            <a:r>
              <a:rPr lang="tr-TR" sz="2000" dirty="0" err="1"/>
              <a:t>Q</a:t>
            </a:r>
            <a:r>
              <a:rPr lang="tr-TR" sz="2000" dirty="0"/>
              <a:t> (</a:t>
            </a:r>
            <a:r>
              <a:rPr lang="tr-TR" sz="2000" dirty="0" err="1"/>
              <a:t>eV</a:t>
            </a:r>
            <a:r>
              <a:rPr lang="tr-TR" sz="2000" dirty="0"/>
              <a:t>) = </a:t>
            </a:r>
            <a:r>
              <a:rPr lang="en-US" sz="2000" dirty="0"/>
              <a:t>2.77</a:t>
            </a:r>
          </a:p>
          <a:p>
            <a:r>
              <a:rPr lang="en-US" sz="2000" dirty="0"/>
              <a:t>What is the mobility of UO</a:t>
            </a:r>
            <a:r>
              <a:rPr lang="en-US" sz="2000" baseline="-25000" dirty="0"/>
              <a:t>2</a:t>
            </a:r>
            <a:r>
              <a:rPr lang="en-US" sz="2000" dirty="0"/>
              <a:t> at 1600 K? </a:t>
            </a:r>
          </a:p>
          <a:p>
            <a:pPr lvl="1"/>
            <a:r>
              <a:rPr lang="en-US" sz="2000" dirty="0"/>
              <a:t>M</a:t>
            </a:r>
            <a:r>
              <a:rPr lang="en-US" sz="2000" baseline="-25000" dirty="0"/>
              <a:t>GB</a:t>
            </a:r>
            <a:r>
              <a:rPr lang="en-US" sz="2000" dirty="0"/>
              <a:t> = 4.6e-9*</a:t>
            </a:r>
            <a:r>
              <a:rPr lang="en-US" sz="2000" dirty="0" err="1"/>
              <a:t>exp</a:t>
            </a:r>
            <a:r>
              <a:rPr lang="en-US" sz="2000" dirty="0"/>
              <a:t>(-2.77/(1600*8.6173303e-5)=</a:t>
            </a:r>
            <a:r>
              <a:rPr lang="it-IT" sz="2000" dirty="0"/>
              <a:t> 8.7e-18 </a:t>
            </a:r>
            <a:r>
              <a:rPr lang="en-US" sz="2000" dirty="0"/>
              <a:t>m</a:t>
            </a:r>
            <a:r>
              <a:rPr lang="en-US" sz="2000" baseline="30000" dirty="0"/>
              <a:t>4</a:t>
            </a:r>
            <a:r>
              <a:rPr lang="en-US" sz="2000" dirty="0"/>
              <a:t>/J-s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50" y="2901045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There are various driving forces for grain growth</a:t>
                </a:r>
              </a:p>
              <a:p>
                <a:r>
                  <a:rPr lang="en-US" sz="2000" dirty="0"/>
                  <a:t>The most common driving force is the reduction of grain boundary energy</a:t>
                </a:r>
              </a:p>
              <a:p>
                <a:pPr lvl="1"/>
                <a:r>
                  <a:rPr lang="en-US" sz="2000" dirty="0"/>
                  <a:t>                 , where </a:t>
                </a:r>
                <a:r>
                  <a:rPr lang="en-US" sz="2000" dirty="0" err="1"/>
                  <a:t>γ</a:t>
                </a:r>
                <a:r>
                  <a:rPr lang="en-US" sz="2000" baseline="-25000" dirty="0" err="1"/>
                  <a:t>GB</a:t>
                </a:r>
                <a:r>
                  <a:rPr lang="en-US" sz="2000" dirty="0"/>
                  <a:t> is the GB energy and R is the radius of curvature</a:t>
                </a:r>
              </a:p>
              <a:p>
                <a:pPr lvl="1"/>
                <a:r>
                  <a:rPr lang="en-US" sz="2000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sz="2000" dirty="0"/>
                  <a:t>It also causes larger grains to grow at the expense of smaller ones</a:t>
                </a:r>
              </a:p>
              <a:p>
                <a:r>
                  <a:rPr lang="en-US" sz="2000" dirty="0"/>
                  <a:t>Other driving forces include</a:t>
                </a:r>
              </a:p>
              <a:p>
                <a:pPr lvl="1"/>
                <a:r>
                  <a:rPr lang="en-US" sz="2000" dirty="0"/>
                  <a:t>Temperature gradients</a:t>
                </a:r>
              </a:p>
              <a:p>
                <a:pPr lvl="1"/>
                <a:r>
                  <a:rPr lang="en-US" sz="2000" dirty="0"/>
                  <a:t>Elastic energy gradients</a:t>
                </a:r>
              </a:p>
              <a:p>
                <a:pPr lvl="1"/>
                <a:r>
                  <a:rPr lang="en-US" sz="2000" dirty="0"/>
                  <a:t>Dislocation energy gradients</a:t>
                </a:r>
              </a:p>
              <a:p>
                <a:r>
                  <a:rPr lang="en-US" sz="2000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462" t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/>
          </a:bodyPr>
          <a:lstStyle/>
          <a:p>
            <a:r>
              <a:rPr lang="en-US" sz="2000" dirty="0"/>
              <a:t>Grain boundary motion is inhibited by pores, precipitates, solute atoms, etc.</a:t>
            </a:r>
          </a:p>
          <a:p>
            <a:r>
              <a:rPr lang="en-US" sz="2000" dirty="0"/>
              <a:t>Solute atoms (whether in interstitial sites or vacancies) can decrease the grain boundary mobility.</a:t>
            </a:r>
          </a:p>
          <a:p>
            <a:pPr lvl="1"/>
            <a:r>
              <a:rPr lang="en-US" sz="2000" dirty="0"/>
              <a:t>This is called </a:t>
            </a:r>
            <a:r>
              <a:rPr lang="en-US" sz="2000" b="1" dirty="0"/>
              <a:t>Solute Drag</a:t>
            </a:r>
          </a:p>
          <a:p>
            <a:pPr lvl="1"/>
            <a:r>
              <a:rPr lang="en-US" sz="2000" dirty="0"/>
              <a:t>Even a small concentration of impurities can decrease the mobility by 3 to 4 orders of magnitude</a:t>
            </a:r>
          </a:p>
          <a:p>
            <a:r>
              <a:rPr lang="en-US" sz="2000" dirty="0"/>
              <a:t>Particles and pores resist grain boundary motion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Ended the last module going through some UO2 radiation effects</a:t>
            </a:r>
          </a:p>
          <a:p>
            <a:r>
              <a:rPr lang="en-US" dirty="0"/>
              <a:t>Will continue microstructural effects, burnup effects, different phenomena</a:t>
            </a:r>
          </a:p>
          <a:p>
            <a:r>
              <a:rPr lang="en-US" dirty="0"/>
              <a:t>Start with the fuel, and work our way into cladding in this module</a:t>
            </a:r>
          </a:p>
          <a:p>
            <a:endParaRPr lang="en-US" dirty="0"/>
          </a:p>
          <a:p>
            <a:r>
              <a:rPr lang="en-US" dirty="0"/>
              <a:t>Almost finished grading, will deliver graded exams next class</a:t>
            </a:r>
          </a:p>
          <a:p>
            <a:r>
              <a:rPr lang="en-US" dirty="0"/>
              <a:t>Hope to grade MOOSE projects this week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/>
          </a:bodyPr>
          <a:lstStyle/>
          <a:p>
            <a:r>
              <a:rPr lang="en-US" sz="2000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sz="2000" dirty="0"/>
              <a:t>An empirical relation to describe densification has been built as a function of </a:t>
            </a:r>
          </a:p>
          <a:p>
            <a:pPr lvl="1"/>
            <a:r>
              <a:rPr lang="en-US" sz="2000" dirty="0"/>
              <a:t>β - Burnup (in FIMA)</a:t>
            </a:r>
          </a:p>
          <a:p>
            <a:pPr lvl="1"/>
            <a:r>
              <a:rPr lang="en-US" sz="2000" dirty="0"/>
              <a:t>Δρ</a:t>
            </a:r>
            <a:r>
              <a:rPr lang="en-US" sz="2000" baseline="-25000" dirty="0"/>
              <a:t>0</a:t>
            </a:r>
            <a:r>
              <a:rPr lang="en-US" sz="2000" dirty="0"/>
              <a:t> – Total densification that can occur ~ 0.01</a:t>
            </a:r>
          </a:p>
          <a:p>
            <a:pPr lvl="1"/>
            <a:r>
              <a:rPr lang="en-US" sz="2000" dirty="0"/>
              <a:t>β</a:t>
            </a:r>
            <a:r>
              <a:rPr lang="en-US" sz="2000" baseline="-25000" dirty="0"/>
              <a:t>D</a:t>
            </a:r>
            <a:r>
              <a:rPr lang="en-US" sz="2000" dirty="0"/>
              <a:t> – Burnup at which densification stops ~5 MWD/</a:t>
            </a:r>
            <a:r>
              <a:rPr lang="en-US" sz="2000" dirty="0" err="1"/>
              <a:t>kgU</a:t>
            </a:r>
            <a:r>
              <a:rPr lang="en-US" sz="2000" dirty="0"/>
              <a:t>, ~0.005 FIMA</a:t>
            </a:r>
          </a:p>
          <a:p>
            <a:pPr lvl="1"/>
            <a:r>
              <a:rPr lang="en-US" sz="2000" dirty="0"/>
              <a:t>C</a:t>
            </a:r>
            <a:r>
              <a:rPr lang="en-US" sz="2000" baseline="-25000" dirty="0"/>
              <a:t>D</a:t>
            </a:r>
            <a:r>
              <a:rPr lang="en-US" sz="2000" dirty="0"/>
              <a:t> = </a:t>
            </a:r>
            <a:r>
              <a:rPr lang="is-IS" sz="2000" dirty="0"/>
              <a:t>7.235 − 0.0086 (T − 25) for T &lt; 750C and CD = 1 for T ≥ 750C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5982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~950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36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DFF3-E58B-B146-BCE3-A43817B9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C9FA-451C-AC4F-ADF5-351E29B2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7779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is an ionic compound that must have balanced charges</a:t>
            </a:r>
          </a:p>
          <a:p>
            <a:r>
              <a:rPr lang="en-US" dirty="0"/>
              <a:t>What is the charge of a typical oxygen ion?</a:t>
            </a:r>
          </a:p>
          <a:p>
            <a:pPr lvl="1"/>
            <a:r>
              <a:rPr lang="en-US" dirty="0"/>
              <a:t>O</a:t>
            </a:r>
            <a:r>
              <a:rPr lang="en-US" baseline="30000" dirty="0"/>
              <a:t>2-</a:t>
            </a:r>
          </a:p>
          <a:p>
            <a:r>
              <a:rPr lang="en-US" sz="2200" dirty="0"/>
              <a:t>Uranium valance states</a:t>
            </a:r>
          </a:p>
          <a:p>
            <a:pPr lvl="1"/>
            <a:r>
              <a:rPr lang="en-US" dirty="0"/>
              <a:t>Possible:  U</a:t>
            </a:r>
            <a:r>
              <a:rPr lang="en-US" baseline="30000" dirty="0"/>
              <a:t>3+</a:t>
            </a:r>
            <a:r>
              <a:rPr lang="en-US" dirty="0"/>
              <a:t>,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  <a:endParaRPr lang="en-US" dirty="0"/>
          </a:p>
          <a:p>
            <a:pPr lvl="1"/>
            <a:r>
              <a:rPr lang="en-US" dirty="0"/>
              <a:t>Most stable: 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</a:p>
          <a:p>
            <a:pPr lvl="1"/>
            <a:r>
              <a:rPr lang="en-US" dirty="0"/>
              <a:t>Beyond UO2, can have U4O9, U3O8, UO3</a:t>
            </a:r>
          </a:p>
          <a:p>
            <a:r>
              <a:rPr lang="en-US" dirty="0"/>
              <a:t>The structure is very stable all the way up to the melting temperature and down to extremely low temperatures, even with irradiation damage</a:t>
            </a:r>
          </a:p>
          <a:p>
            <a:r>
              <a:rPr lang="en-US" dirty="0"/>
              <a:t>There is space in the uranium lattice that can accommodate 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0EE1F-BA2C-8841-B9B2-3A759C6D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A66D6-9877-C742-9705-99925E3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2342234"/>
            <a:ext cx="2942207" cy="2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221F-1537-8F40-9633-747DE954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O/M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533A-69FC-7A4B-B7C0-5B1BFC16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476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ratio of oxygen to uranium metal (O/M ratio) can vary</a:t>
            </a:r>
          </a:p>
          <a:p>
            <a:r>
              <a:rPr lang="en-US" sz="2000" dirty="0"/>
              <a:t>This is the stoichiometry</a:t>
            </a:r>
          </a:p>
          <a:p>
            <a:r>
              <a:rPr lang="en-US" sz="2000" dirty="0"/>
              <a:t>The homogeneity range of uranium dioxide extends to both hypo- and </a:t>
            </a:r>
            <a:r>
              <a:rPr lang="en-US" sz="2000" dirty="0" err="1"/>
              <a:t>hyperstoichiometric</a:t>
            </a:r>
            <a:r>
              <a:rPr lang="en-US" sz="2000" dirty="0"/>
              <a:t> compositions in oxygen</a:t>
            </a:r>
          </a:p>
          <a:p>
            <a:r>
              <a:rPr lang="en-US" sz="2000" dirty="0"/>
              <a:t>The minimum and maximum oxygen contents in the dioxide correspond to the compounds with the formula of respectively UO</a:t>
            </a:r>
            <a:r>
              <a:rPr lang="en-US" sz="2000" baseline="-25000" dirty="0"/>
              <a:t>1.67</a:t>
            </a:r>
            <a:r>
              <a:rPr lang="en-US" sz="2000" dirty="0"/>
              <a:t> at 2720 K and UO</a:t>
            </a:r>
            <a:r>
              <a:rPr lang="en-US" sz="2000" baseline="-25000" dirty="0"/>
              <a:t>2.25</a:t>
            </a:r>
            <a:r>
              <a:rPr lang="en-US" sz="2000" dirty="0"/>
              <a:t> at approximately 2030 K</a:t>
            </a:r>
          </a:p>
          <a:p>
            <a:r>
              <a:rPr lang="en-US" sz="2000" dirty="0"/>
              <a:t>Will the O/M ratio go up or down during reactor operation?</a:t>
            </a:r>
          </a:p>
          <a:p>
            <a:pPr lvl="1"/>
            <a:r>
              <a:rPr lang="en-US" sz="2000" dirty="0"/>
              <a:t>It is complicated, because of the formation of fission products that also react with the oxygen, and O interaction with Zr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413-5012-E244-B057-262BEE0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9EC57A29-14B2-364D-812E-0E953FF9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5076" y="1798993"/>
            <a:ext cx="3709123" cy="455735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237119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A80-3A7B-854C-9CB0-FA06D4F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B08F-5F98-6940-AA96-E5383E8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70600" cy="3965670"/>
          </a:xfrm>
        </p:spPr>
        <p:txBody>
          <a:bodyPr/>
          <a:lstStyle/>
          <a:p>
            <a:r>
              <a:rPr lang="en-US" sz="2000" dirty="0"/>
              <a:t>The crystal structure of UO</a:t>
            </a:r>
            <a:r>
              <a:rPr lang="en-US" sz="2000" baseline="-25000" dirty="0"/>
              <a:t>2</a:t>
            </a:r>
            <a:r>
              <a:rPr lang="en-US" sz="2000" dirty="0"/>
              <a:t> can accommodate extra oxygen</a:t>
            </a:r>
          </a:p>
          <a:p>
            <a:r>
              <a:rPr lang="en-US" sz="2000" dirty="0"/>
              <a:t>Excess oxygen resides at interstitial locations</a:t>
            </a:r>
          </a:p>
          <a:p>
            <a:r>
              <a:rPr lang="en-US" sz="2000" dirty="0"/>
              <a:t>Oxygen in neighboring sites is displaced</a:t>
            </a:r>
          </a:p>
          <a:p>
            <a:r>
              <a:rPr lang="en-US" sz="2000" dirty="0"/>
              <a:t>Cation valence increases to maintain electrical neutrality</a:t>
            </a:r>
          </a:p>
          <a:p>
            <a:r>
              <a:rPr lang="en-US" sz="2000" dirty="0"/>
              <a:t>Fuel fabricated to be nearly stoichiometric; i.e., UO2.00± because:</a:t>
            </a:r>
          </a:p>
          <a:p>
            <a:pPr lvl="1"/>
            <a:r>
              <a:rPr lang="en-US" sz="2000" dirty="0"/>
              <a:t>It is the most stable</a:t>
            </a:r>
          </a:p>
          <a:p>
            <a:pPr lvl="1"/>
            <a:r>
              <a:rPr lang="en-US" sz="2000" dirty="0"/>
              <a:t>It has the highest melting temperature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DBCF-FCBF-9F42-8DD6-41331E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F67A4-FC9F-8A44-9633-BEE710A4913C}"/>
              </a:ext>
            </a:extLst>
          </p:cNvPr>
          <p:cNvGrpSpPr/>
          <p:nvPr/>
        </p:nvGrpSpPr>
        <p:grpSpPr>
          <a:xfrm>
            <a:off x="6850966" y="2289996"/>
            <a:ext cx="4395779" cy="3836169"/>
            <a:chOff x="2374110" y="764704"/>
            <a:chExt cx="4395779" cy="383616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78C5330-CDB0-554E-9316-160E846B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110" y="764704"/>
              <a:ext cx="4395779" cy="38164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BBCF2-7D74-0D44-892A-9D3002BB1E26}"/>
                </a:ext>
              </a:extLst>
            </p:cNvPr>
            <p:cNvSpPr/>
            <p:nvPr/>
          </p:nvSpPr>
          <p:spPr>
            <a:xfrm>
              <a:off x="5220072" y="4293096"/>
              <a:ext cx="1531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Arial Narrow" pitchFamily="34" charset="0"/>
                </a:rPr>
                <a:t>[after </a:t>
              </a:r>
              <a:r>
                <a:rPr lang="en-GB" sz="1400" dirty="0" err="1">
                  <a:latin typeface="Arial Narrow" pitchFamily="34" charset="0"/>
                </a:rPr>
                <a:t>Olander</a:t>
              </a:r>
              <a:r>
                <a:rPr lang="en-GB" sz="1400" dirty="0">
                  <a:latin typeface="Arial Narrow" pitchFamily="34" charset="0"/>
                </a:rPr>
                <a:t>, 1976]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7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7A47-80DE-E44D-B626-C46521411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Incorporation of Fission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FCD49-AC87-ED46-B568-B75047597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1512" cy="3965670"/>
          </a:xfrm>
        </p:spPr>
        <p:txBody>
          <a:bodyPr/>
          <a:lstStyle/>
          <a:p>
            <a:r>
              <a:rPr lang="en-US" sz="2000" dirty="0"/>
              <a:t>As fission products form, the valence state of the uranium can change</a:t>
            </a:r>
          </a:p>
          <a:p>
            <a:r>
              <a:rPr lang="en-US" sz="2000" dirty="0"/>
              <a:t>Typical valence of soluble fission products is M</a:t>
            </a:r>
            <a:r>
              <a:rPr lang="en-US" sz="2000" baseline="30000" dirty="0"/>
              <a:t>3+</a:t>
            </a:r>
            <a:endParaRPr lang="en-US" sz="2000" dirty="0"/>
          </a:p>
          <a:p>
            <a:r>
              <a:rPr lang="en-US" sz="2000" dirty="0"/>
              <a:t>The uranium valence state changes to compensate</a:t>
            </a:r>
          </a:p>
          <a:p>
            <a:pPr lvl="1"/>
            <a:r>
              <a:rPr lang="en-US" sz="2000" dirty="0"/>
              <a:t>Oxygen liberated by fission</a:t>
            </a:r>
          </a:p>
          <a:p>
            <a:pPr lvl="1"/>
            <a:r>
              <a:rPr lang="en-US" sz="2000" dirty="0"/>
              <a:t>Fission products produced with M</a:t>
            </a:r>
            <a:r>
              <a:rPr lang="en-US" sz="2000" baseline="30000" dirty="0"/>
              <a:t>3+</a:t>
            </a:r>
            <a:r>
              <a:rPr lang="en-US" sz="2000" dirty="0"/>
              <a:t> valance state incorporated in fuel lattice</a:t>
            </a:r>
          </a:p>
          <a:p>
            <a:pPr lvl="1"/>
            <a:r>
              <a:rPr lang="en-US" sz="2000" dirty="0"/>
              <a:t>Uranium oxidizes from U</a:t>
            </a:r>
            <a:r>
              <a:rPr lang="en-US" sz="2000" baseline="30000" dirty="0"/>
              <a:t>4+</a:t>
            </a:r>
            <a:r>
              <a:rPr lang="en-US" sz="2000" dirty="0"/>
              <a:t> to U</a:t>
            </a:r>
            <a:r>
              <a:rPr lang="en-US" sz="2000" baseline="30000" dirty="0"/>
              <a:t>5+</a:t>
            </a:r>
            <a:r>
              <a:rPr lang="en-US" sz="2000" dirty="0"/>
              <a:t> or U</a:t>
            </a:r>
            <a:r>
              <a:rPr lang="en-US" sz="2000" baseline="30000" dirty="0"/>
              <a:t>6+</a:t>
            </a:r>
            <a:r>
              <a:rPr lang="en-US" sz="2000" dirty="0"/>
              <a:t> to maintain local electrical neutrality</a:t>
            </a:r>
            <a:endParaRPr lang="en-US" sz="2000" baseline="30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50DBB-6138-104B-B338-05583AEA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9115BEB-7F51-9B4E-B38E-5F7C6396E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52288"/>
          <a:stretch/>
        </p:blipFill>
        <p:spPr bwMode="auto">
          <a:xfrm>
            <a:off x="7360920" y="2321325"/>
            <a:ext cx="3287394" cy="33108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80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B9EB-99C8-E94F-BF71-3EC3B752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75D4F-F2E0-0046-9599-A23A6B2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55034" cy="3965670"/>
          </a:xfrm>
        </p:spPr>
        <p:txBody>
          <a:bodyPr/>
          <a:lstStyle/>
          <a:p>
            <a:r>
              <a:rPr lang="en-US" sz="2000" dirty="0"/>
              <a:t>The oxygen potential is a measure of how free the oxygen is to escape/move around </a:t>
            </a:r>
          </a:p>
          <a:p>
            <a:r>
              <a:rPr lang="en-US" sz="2000" dirty="0"/>
              <a:t>Oxygen potential is defined as: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or, equivalently:</a:t>
            </a:r>
          </a:p>
          <a:p>
            <a:pPr lvl="1"/>
            <a:r>
              <a:rPr lang="en-US" sz="2000" dirty="0"/>
              <a:t>With 			= Chemical potential of oxygen</a:t>
            </a:r>
            <a:br>
              <a:rPr lang="en-US" sz="2000" dirty="0"/>
            </a:br>
            <a:r>
              <a:rPr lang="en-US" sz="2000" dirty="0"/>
              <a:t> in solution</a:t>
            </a:r>
          </a:p>
          <a:p>
            <a:pPr lvl="1"/>
            <a:r>
              <a:rPr lang="en-US" sz="2000" dirty="0"/>
              <a:t>        = Gibbs free energy of gaseous oxygen </a:t>
            </a:r>
            <a:br>
              <a:rPr lang="en-US" sz="2000" dirty="0"/>
            </a:br>
            <a:r>
              <a:rPr lang="en-US" sz="2000" dirty="0"/>
              <a:t>at temperature T and a standard pressure</a:t>
            </a:r>
            <a:br>
              <a:rPr lang="en-US" sz="2000" dirty="0"/>
            </a:br>
            <a:r>
              <a:rPr lang="en-US" sz="2000" dirty="0"/>
              <a:t>(1 atm)</a:t>
            </a:r>
          </a:p>
          <a:p>
            <a:r>
              <a:rPr lang="en-US" sz="2000" dirty="0"/>
              <a:t>It is possible to determine the stoichiometry from the oxygen potential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55CAB-9BB6-9648-87B2-A6969852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AF6B3-A59E-9A42-9010-0166E00C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429000"/>
            <a:ext cx="2438400" cy="41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D58F6A-341D-0C42-803C-7FB284B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52" y="2809166"/>
            <a:ext cx="1955800" cy="46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6AAFA-2CA8-EA4C-B84F-4BC6AB01C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21" t="10643" r="32188" b="6175"/>
          <a:stretch/>
        </p:blipFill>
        <p:spPr>
          <a:xfrm>
            <a:off x="2177393" y="3889330"/>
            <a:ext cx="689864" cy="348615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F4791C-FABD-2D42-A67A-3197BF50C5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6511" y="4548965"/>
          <a:ext cx="438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800" imgH="241200" progId="Equation.3">
                  <p:embed/>
                </p:oleObj>
              </mc:Choice>
              <mc:Fallback>
                <p:oleObj name="Equation" r:id="rId4" imgW="253800" imgH="241200" progId="Equation.3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CF4791C-FABD-2D42-A67A-3197BF50C5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511" y="4548965"/>
                        <a:ext cx="4381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12915240-DE6E-D741-9C68-ECB2FA89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37600" y="1468796"/>
            <a:ext cx="2360378" cy="1985770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0D644A-683F-7545-B09B-3CE615114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56" y="3522768"/>
            <a:ext cx="2773732" cy="31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6517-7A8C-6D44-8A80-103F9AD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MOOSE Project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B4B8-A41F-4142-861A-4CEFCF7B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8B926-310D-134B-9DB8-1679F014C89C}"/>
              </a:ext>
            </a:extLst>
          </p:cNvPr>
          <p:cNvGrpSpPr/>
          <p:nvPr/>
        </p:nvGrpSpPr>
        <p:grpSpPr>
          <a:xfrm>
            <a:off x="9117106" y="900114"/>
            <a:ext cx="2008094" cy="5729286"/>
            <a:chOff x="6651811" y="2122956"/>
            <a:chExt cx="4473388" cy="40789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14A53C-B601-344D-BB6C-C144C19C902A}"/>
                </a:ext>
              </a:extLst>
            </p:cNvPr>
            <p:cNvSpPr/>
            <p:nvPr/>
          </p:nvSpPr>
          <p:spPr>
            <a:xfrm>
              <a:off x="6651811" y="2122956"/>
              <a:ext cx="2877672" cy="407894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4263C4-2011-2F4C-9640-AC5B4D2FFF98}"/>
                </a:ext>
              </a:extLst>
            </p:cNvPr>
            <p:cNvSpPr/>
            <p:nvPr/>
          </p:nvSpPr>
          <p:spPr>
            <a:xfrm>
              <a:off x="9529483" y="2122956"/>
              <a:ext cx="797858" cy="4078940"/>
            </a:xfrm>
            <a:prstGeom prst="rect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1977BC-41AE-5748-982F-B0B0A7CF4573}"/>
                </a:ext>
              </a:extLst>
            </p:cNvPr>
            <p:cNvSpPr/>
            <p:nvPr/>
          </p:nvSpPr>
          <p:spPr>
            <a:xfrm>
              <a:off x="10327341" y="2122956"/>
              <a:ext cx="797858" cy="407894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CE7341-0281-C44A-9030-313AEB440CB7}"/>
              </a:ext>
            </a:extLst>
          </p:cNvPr>
          <p:cNvCxnSpPr>
            <a:cxnSpLocks/>
          </p:cNvCxnSpPr>
          <p:nvPr/>
        </p:nvCxnSpPr>
        <p:spPr>
          <a:xfrm>
            <a:off x="9085730" y="775550"/>
            <a:ext cx="13231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1A5C7E-91BA-4440-B271-E3AF08120135}"/>
              </a:ext>
            </a:extLst>
          </p:cNvPr>
          <p:cNvCxnSpPr>
            <a:cxnSpLocks/>
          </p:cNvCxnSpPr>
          <p:nvPr/>
        </p:nvCxnSpPr>
        <p:spPr>
          <a:xfrm>
            <a:off x="10408887" y="787825"/>
            <a:ext cx="3469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AD19DE-FBC8-8A45-B373-70FA74B6224B}"/>
              </a:ext>
            </a:extLst>
          </p:cNvPr>
          <p:cNvCxnSpPr>
            <a:cxnSpLocks/>
          </p:cNvCxnSpPr>
          <p:nvPr/>
        </p:nvCxnSpPr>
        <p:spPr>
          <a:xfrm>
            <a:off x="10784542" y="787825"/>
            <a:ext cx="3550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F40A3F-E5AC-AA42-BFC3-19A6A409A2EB}"/>
              </a:ext>
            </a:extLst>
          </p:cNvPr>
          <p:cNvCxnSpPr>
            <a:cxnSpLocks/>
          </p:cNvCxnSpPr>
          <p:nvPr/>
        </p:nvCxnSpPr>
        <p:spPr>
          <a:xfrm flipV="1">
            <a:off x="8951500" y="900114"/>
            <a:ext cx="0" cy="57292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C4C34D-9F6B-3A44-A4E8-FDD2910214C5}"/>
              </a:ext>
            </a:extLst>
          </p:cNvPr>
          <p:cNvSpPr txBox="1"/>
          <p:nvPr/>
        </p:nvSpPr>
        <p:spPr>
          <a:xfrm>
            <a:off x="667872" y="1968501"/>
            <a:ext cx="7726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 pin dimensions listed – 2D RZ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Assume reasonable values for thermal conductivities, constant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Utilize axial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cool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 500 K, reasonable flow rate, heat capacity,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Utilize axial LHR, with LHR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=350 W/cm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Solve temperature profile for: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z=0.25, z=0.5, z=1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Find axial location of peak centerline temperature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1AC033-6409-0C4A-AA93-30785D045B24}"/>
              </a:ext>
            </a:extLst>
          </p:cNvPr>
          <p:cNvSpPr txBox="1"/>
          <p:nvPr/>
        </p:nvSpPr>
        <p:spPr>
          <a:xfrm>
            <a:off x="8947425" y="3793094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AB814-5772-5A48-AA51-C140D737CD00}"/>
              </a:ext>
            </a:extLst>
          </p:cNvPr>
          <p:cNvSpPr txBox="1"/>
          <p:nvPr/>
        </p:nvSpPr>
        <p:spPr>
          <a:xfrm rot="16200000">
            <a:off x="9721334" y="3852362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20E950-52CE-184A-96FC-2D43E51B266F}"/>
              </a:ext>
            </a:extLst>
          </p:cNvPr>
          <p:cNvSpPr txBox="1"/>
          <p:nvPr/>
        </p:nvSpPr>
        <p:spPr>
          <a:xfrm rot="16200000">
            <a:off x="10134637" y="389348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Cladding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0D7D2B-ACB3-E84C-8015-B6D0EFA467D3}"/>
              </a:ext>
            </a:extLst>
          </p:cNvPr>
          <p:cNvSpPr txBox="1"/>
          <p:nvPr/>
        </p:nvSpPr>
        <p:spPr>
          <a:xfrm>
            <a:off x="8957514" y="451111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0.5 cm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33A57-5260-6845-8485-AD035242A637}"/>
              </a:ext>
            </a:extLst>
          </p:cNvPr>
          <p:cNvSpPr txBox="1"/>
          <p:nvPr/>
        </p:nvSpPr>
        <p:spPr>
          <a:xfrm>
            <a:off x="9906000" y="841494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0.005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BB60B0-6BC9-B948-BD66-42B123FD7F61}"/>
              </a:ext>
            </a:extLst>
          </p:cNvPr>
          <p:cNvSpPr txBox="1"/>
          <p:nvPr/>
        </p:nvSpPr>
        <p:spPr>
          <a:xfrm>
            <a:off x="10304310" y="426465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0.1 cm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85D5CD-26F8-1C40-B55C-D9B4F132CE15}"/>
              </a:ext>
            </a:extLst>
          </p:cNvPr>
          <p:cNvSpPr txBox="1"/>
          <p:nvPr/>
        </p:nvSpPr>
        <p:spPr>
          <a:xfrm rot="16200000">
            <a:off x="7761900" y="3608428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m</a:t>
            </a:r>
          </a:p>
        </p:txBody>
      </p:sp>
    </p:spTree>
    <p:extLst>
      <p:ext uri="{BB962C8B-B14F-4D97-AF65-F5344CB8AC3E}">
        <p14:creationId xmlns:p14="http://schemas.microsoft.com/office/powerpoint/2010/main" val="2003456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B694-9015-F84F-8417-10D0CD5E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0DF66-E678-5246-AC6E-1C4D1BC7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805411" cy="3965670"/>
          </a:xfrm>
        </p:spPr>
        <p:txBody>
          <a:bodyPr>
            <a:noAutofit/>
          </a:bodyPr>
          <a:lstStyle/>
          <a:p>
            <a:r>
              <a:rPr lang="en-US" sz="2000" dirty="0"/>
              <a:t>The oxygen potential  changes during irradiation, indicating change in the O/M ratio</a:t>
            </a:r>
          </a:p>
          <a:p>
            <a:r>
              <a:rPr lang="en-US" sz="2000" dirty="0"/>
              <a:t>Oxygen potential changes during irradiation due to</a:t>
            </a:r>
          </a:p>
          <a:p>
            <a:pPr lvl="1"/>
            <a:r>
              <a:rPr lang="en-US" sz="2000" dirty="0"/>
              <a:t>Liberation of oxygen by fission; Generation of fission products; Conversion of uranium to plutonium; Reaction of oxygen with U, Pu, fission products, and cladding</a:t>
            </a:r>
          </a:p>
          <a:p>
            <a:pPr marL="287338" indent="-287338"/>
            <a:r>
              <a:rPr lang="en-US" sz="2000" dirty="0"/>
              <a:t>Oxygen potential across pellet radius observed to be constant at the approximate value of Mo/MoO</a:t>
            </a:r>
            <a:r>
              <a:rPr lang="en-US" sz="2000" baseline="-25000" dirty="0"/>
              <a:t>2</a:t>
            </a:r>
            <a:r>
              <a:rPr lang="en-US" sz="2000" dirty="0"/>
              <a:t> reaction (from calculations)</a:t>
            </a:r>
          </a:p>
          <a:p>
            <a:pPr marL="287338" indent="-287338"/>
            <a:r>
              <a:rPr lang="en-US" sz="2000" dirty="0"/>
              <a:t>Mo serves as a buffer to the O potential, or a means of inferring what the oxygen potential may have been in the fuel from PIE</a:t>
            </a:r>
          </a:p>
          <a:p>
            <a:pPr marL="287338" indent="-287338"/>
            <a:r>
              <a:rPr lang="en-US" sz="2000" dirty="0"/>
              <a:t>Oxygen potential is low near the cladding, because the oxygen enters the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D079C-530D-4C48-8411-6AD35E09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E2458E-21E7-4345-83A7-BFAE64495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15011" y="1789050"/>
            <a:ext cx="3295462" cy="214895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6136698C-69CF-FD41-A2BD-EBD03F12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4646" y="4077195"/>
            <a:ext cx="2330952" cy="246171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154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91D1-3705-BC45-87CC-824DAD20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Stoichiometry/Properties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7F825-4486-AE4E-AB9D-B8CA685D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38672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stoichiometry of the fuel directly impacts the fuel performance</a:t>
            </a:r>
          </a:p>
          <a:p>
            <a:r>
              <a:rPr lang="en-US" dirty="0"/>
              <a:t>Stoichiometry impacts</a:t>
            </a:r>
          </a:p>
          <a:p>
            <a:pPr lvl="1"/>
            <a:r>
              <a:rPr lang="en-US" dirty="0"/>
              <a:t>Melting temperature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Processes dependent on diffusion</a:t>
            </a:r>
          </a:p>
          <a:p>
            <a:pPr lvl="2"/>
            <a:r>
              <a:rPr lang="en-US" dirty="0"/>
              <a:t>Grain growth</a:t>
            </a:r>
          </a:p>
          <a:p>
            <a:pPr lvl="2"/>
            <a:r>
              <a:rPr lang="en-US" dirty="0"/>
              <a:t>Fission gas release</a:t>
            </a:r>
          </a:p>
          <a:p>
            <a:pPr lvl="2"/>
            <a:r>
              <a:rPr lang="en-US" dirty="0"/>
              <a:t>Creep</a:t>
            </a:r>
          </a:p>
          <a:p>
            <a:pPr lvl="1"/>
            <a:r>
              <a:rPr lang="en-US" dirty="0"/>
              <a:t>Chemical state and behavior of fission </a:t>
            </a:r>
            <a:br>
              <a:rPr lang="en-US" dirty="0"/>
            </a:br>
            <a:r>
              <a:rPr lang="en-US" dirty="0"/>
              <a:t>products</a:t>
            </a:r>
          </a:p>
          <a:p>
            <a:pPr lvl="1"/>
            <a:r>
              <a:rPr lang="en-US" dirty="0"/>
              <a:t>Chemical reactions at inner cladding </a:t>
            </a:r>
            <a:br>
              <a:rPr lang="en-US" dirty="0"/>
            </a:br>
            <a:r>
              <a:rPr lang="en-US" dirty="0"/>
              <a:t>surface</a:t>
            </a:r>
          </a:p>
          <a:p>
            <a:r>
              <a:rPr lang="en-US" dirty="0"/>
              <a:t>Thermal conductivity is highest for stoichiometric UO2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B594-04A1-F043-83F5-8E1D0B2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6CEBC-8651-444E-8BC0-7C4C5CA1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161" y="2160495"/>
            <a:ext cx="4311861" cy="36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9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8B12A-16A3-771C-F41C-DBC0A5159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E8955-F140-772A-3299-79D2581D7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Writeup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B7502-5F80-05D6-0320-653A9DFC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upload input and output files to Moodle</a:t>
            </a:r>
          </a:p>
          <a:p>
            <a:r>
              <a:rPr lang="en-US" dirty="0"/>
              <a:t>Write up with deliverables from Part 1 &amp; 2, choice of materials, mesh, details therein, etc. </a:t>
            </a:r>
          </a:p>
          <a:p>
            <a:r>
              <a:rPr lang="en-US" dirty="0"/>
              <a:t>Expected to have fixed any issues with Part 1 </a:t>
            </a:r>
          </a:p>
          <a:p>
            <a:r>
              <a:rPr lang="en-US" dirty="0"/>
              <a:t>Part 2 writeup max of 8 pages</a:t>
            </a:r>
          </a:p>
          <a:p>
            <a:r>
              <a:rPr lang="en-US" dirty="0"/>
              <a:t>Part 2 is due March 29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C51AF-A167-6717-3A24-771809C6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20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Properties/Behavior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356763" y="1677556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3D57-1AA8-F74C-BA01-B6672A33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4"/>
          <a:stretch/>
        </p:blipFill>
        <p:spPr>
          <a:xfrm>
            <a:off x="8429105" y="3836325"/>
            <a:ext cx="2934393" cy="288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</a:t>
            </a:r>
          </a:p>
          <a:p>
            <a:r>
              <a:rPr lang="en-US" sz="2000" dirty="0"/>
              <a:t>This can become more pronounced as the temperature is reduced</a:t>
            </a:r>
          </a:p>
          <a:p>
            <a:r>
              <a:rPr lang="en-US" sz="2000" dirty="0"/>
              <a:t>Grain boundary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5800</TotalTime>
  <Words>2089</Words>
  <Application>Microsoft Macintosh PowerPoint</Application>
  <PresentationFormat>Widescreen</PresentationFormat>
  <Paragraphs>255</Paragraphs>
  <Slides>31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Narrow</vt:lpstr>
      <vt:lpstr>Calibri</vt:lpstr>
      <vt:lpstr>Cambria Math</vt:lpstr>
      <vt:lpstr>Times New Roman</vt:lpstr>
      <vt:lpstr>NCStateU-horizontal-left-logo</vt:lpstr>
      <vt:lpstr>Equation</vt:lpstr>
      <vt:lpstr>Nuclear Fuel Performance</vt:lpstr>
      <vt:lpstr>Last Time</vt:lpstr>
      <vt:lpstr>MOOSE Project Part 2</vt:lpstr>
      <vt:lpstr>Part 2 Writeup</vt:lpstr>
      <vt:lpstr>grain Properties/Behavior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  <vt:lpstr>Fuel chemistry</vt:lpstr>
      <vt:lpstr>Fuel Chemistry</vt:lpstr>
      <vt:lpstr>O/M ratio</vt:lpstr>
      <vt:lpstr>Excess O</vt:lpstr>
      <vt:lpstr>Incorporation of Fission Products</vt:lpstr>
      <vt:lpstr>Oxygen potential</vt:lpstr>
      <vt:lpstr>Oxygen potential</vt:lpstr>
      <vt:lpstr>Fuel Stoichiometry/Properties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58</cp:revision>
  <dcterms:created xsi:type="dcterms:W3CDTF">2020-02-11T17:45:48Z</dcterms:created>
  <dcterms:modified xsi:type="dcterms:W3CDTF">2024-03-05T20:37:49Z</dcterms:modified>
</cp:coreProperties>
</file>